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sldIdLst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503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2F35-E0E8-485E-A2FD-1896F3F69EF9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296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B6CA-61B6-4AA1-BAE1-D4E58DFC2A51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728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716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716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FAD7-99B0-478E-B474-FEB1409CC8D5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089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8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2F35-E0E8-485E-A2FD-1896F3F69EF9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555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5C9B-31A5-4AD0-9F8F-CA9C574E8876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9709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6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38C3-4E7D-4B8A-B727-36505F3C794F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410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9B86-7618-466C-8A09-A38450252BF6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670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A4E62-ABDE-40A8-98A9-4D2A453425D3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45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A3158-5C89-42EC-8A7A-B9BCB7E13188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900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E7A95-424B-499C-A8BA-8C80ED6E0EFC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0427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11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21C6-AD99-40E9-B011-8DA2FB1EB2CD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903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5C9B-31A5-4AD0-9F8F-CA9C574E8876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1149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9E77-F9B7-41F8-8F7C-7159DBFD7BFB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416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B6CA-61B6-4AA1-BAE1-D4E58DFC2A51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3291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70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70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FAD7-99B0-478E-B474-FEB1409CC8D5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9544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6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2F35-E0E8-485E-A2FD-1896F3F69EF9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4834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5C9B-31A5-4AD0-9F8F-CA9C574E8876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5716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4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38C3-4E7D-4B8A-B727-36505F3C794F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4087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9B86-7618-466C-8A09-A38450252BF6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6990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A4E62-ABDE-40A8-98A9-4D2A453425D3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9907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A3158-5C89-42EC-8A7A-B9BCB7E13188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9374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E7A95-424B-499C-A8BA-8C80ED6E0EFC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270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7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38C3-4E7D-4B8A-B727-36505F3C794F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24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9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21C6-AD99-40E9-B011-8DA2FB1EB2CD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994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9E77-F9B7-41F8-8F7C-7159DBFD7BFB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4395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B6CA-61B6-4AA1-BAE1-D4E58DFC2A51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514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8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8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FAD7-99B0-478E-B474-FEB1409CC8D5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0479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2F35-E0E8-485E-A2FD-1896F3F69EF9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5071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5C9B-31A5-4AD0-9F8F-CA9C574E8876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88803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38C3-4E7D-4B8A-B727-36505F3C794F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0703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9B86-7618-466C-8A09-A38450252BF6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87806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A4E62-ABDE-40A8-98A9-4D2A453425D3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69903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A3158-5C89-42EC-8A7A-B9BCB7E13188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17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9B86-7618-466C-8A09-A38450252BF6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7622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E7A95-424B-499C-A8BA-8C80ED6E0EFC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231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21C6-AD99-40E9-B011-8DA2FB1EB2CD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6620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9E77-F9B7-41F8-8F7C-7159DBFD7BFB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2314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B6CA-61B6-4AA1-BAE1-D4E58DFC2A51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6400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FAD7-99B0-478E-B474-FEB1409CC8D5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109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A4E62-ABDE-40A8-98A9-4D2A453425D3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041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A3158-5C89-42EC-8A7A-B9BCB7E13188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732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E7A95-424B-499C-A8BA-8C80ED6E0EFC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689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12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21C6-AD99-40E9-B011-8DA2FB1EB2CD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16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9E77-F9B7-41F8-8F7C-7159DBFD7BFB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87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4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BBD0B-417A-430B-967E-8C1C64D3FE27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42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4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589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4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BBD0B-417A-430B-967E-8C1C64D3FE27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41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4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581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BBD0B-417A-430B-967E-8C1C64D3FE27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9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520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BBD0B-417A-430B-967E-8C1C64D3FE27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18/2/2015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93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Documents and Settings\Tina\Desktop\NEW STATIONERY FULL ARTWORK\GREECE\TRAPEZA EUROBANK ERGASIAS\LOGOS TRAPEZAS EUROBANK ERGASIAS\SCREEN\eurobank logo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52" t="22968"/>
          <a:stretch>
            <a:fillRect/>
          </a:stretch>
        </p:blipFill>
        <p:spPr bwMode="auto">
          <a:xfrm>
            <a:off x="6778523" y="404691"/>
            <a:ext cx="2113958" cy="69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611560" y="3212976"/>
            <a:ext cx="853244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1566" y="2132938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rgbClr val="000099"/>
                </a:solidFill>
              </a:rPr>
              <a:t>Χρηματοδότηση </a:t>
            </a:r>
          </a:p>
          <a:p>
            <a:r>
              <a:rPr lang="el-GR" sz="2800" b="1" dirty="0">
                <a:solidFill>
                  <a:srgbClr val="000099"/>
                </a:solidFill>
              </a:rPr>
              <a:t>Νεανικής Καινοτόμου Επιχειρηματικότητας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3568" y="3356998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dirty="0">
                <a:solidFill>
                  <a:srgbClr val="FF0000"/>
                </a:solidFill>
              </a:rPr>
              <a:t>Τραπεζική Μικρών Επιχειρήσεων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56182" y="5877354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i="1" dirty="0">
                <a:solidFill>
                  <a:srgbClr val="1F497D">
                    <a:lumMod val="75000"/>
                  </a:srgbClr>
                </a:solidFill>
              </a:rPr>
              <a:t>18 Φεβρουαρίου 2015</a:t>
            </a:r>
          </a:p>
        </p:txBody>
      </p:sp>
    </p:spTree>
    <p:extLst>
      <p:ext uri="{BB962C8B-B14F-4D97-AF65-F5344CB8AC3E}">
        <p14:creationId xmlns:p14="http://schemas.microsoft.com/office/powerpoint/2010/main" val="288014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74904" y="6453402"/>
            <a:ext cx="2133600" cy="365125"/>
          </a:xfrm>
        </p:spPr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5" descr="C:\Documents and Settings\Tina\Desktop\NEW STATIONERY FULL ARTWORK\GREECE\TRAPEZA EUROBANK ERGASIAS\LOGOS TRAPEZAS EUROBANK ERGASIAS\SCREEN\eurobank logo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52" t="22968"/>
          <a:stretch>
            <a:fillRect/>
          </a:stretch>
        </p:blipFill>
        <p:spPr bwMode="auto">
          <a:xfrm>
            <a:off x="6962991" y="188640"/>
            <a:ext cx="1995958" cy="65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179512" y="1332000"/>
            <a:ext cx="8964488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9518" y="764706"/>
            <a:ext cx="81369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600" b="1" dirty="0">
                <a:solidFill>
                  <a:srgbClr val="000099"/>
                </a:solidFill>
              </a:rPr>
              <a:t>Πρόγραμμα Χρηματοδότησης νεοφυών επιχειρήσεων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635420" y="2564904"/>
            <a:ext cx="3564000" cy="1008000"/>
            <a:chOff x="285720" y="2488827"/>
            <a:chExt cx="2530566" cy="700141"/>
          </a:xfrm>
        </p:grpSpPr>
        <p:grpSp>
          <p:nvGrpSpPr>
            <p:cNvPr id="10" name="Group 9"/>
            <p:cNvGrpSpPr/>
            <p:nvPr/>
          </p:nvGrpSpPr>
          <p:grpSpPr>
            <a:xfrm>
              <a:off x="338526" y="2488827"/>
              <a:ext cx="2477760" cy="700141"/>
              <a:chOff x="1214446" y="328520"/>
              <a:chExt cx="2477760" cy="700141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1214446" y="328520"/>
                <a:ext cx="2477760" cy="700141"/>
              </a:xfrm>
              <a:prstGeom prst="rect">
                <a:avLst/>
              </a:prstGeom>
              <a:solidFill>
                <a:srgbClr val="FFFFFF">
                  <a:alpha val="40000"/>
                  <a:hueOff val="0"/>
                  <a:satOff val="0"/>
                  <a:lumOff val="0"/>
                  <a:alphaOff val="0"/>
                </a:srgbClr>
              </a:solidFill>
              <a:ln w="9525" cap="flat" cmpd="sng" algn="ctr">
                <a:solidFill>
                  <a:srgbClr val="004E9C">
                    <a:hueOff val="0"/>
                    <a:satOff val="0"/>
                    <a:lumOff val="0"/>
                    <a:alphaOff val="0"/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sp>
          <p:sp>
            <p:nvSpPr>
              <p:cNvPr id="13" name="Rectangle 12"/>
              <p:cNvSpPr/>
              <p:nvPr/>
            </p:nvSpPr>
            <p:spPr>
              <a:xfrm>
                <a:off x="1214446" y="328520"/>
                <a:ext cx="2477760" cy="700141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474229" tIns="68580" rIns="68580" bIns="68580" numCol="1" spcCol="1270" anchor="ctr" anchorCtr="0">
                <a:noAutofit/>
              </a:bodyPr>
              <a:lstStyle/>
              <a:p>
                <a:pPr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en-US" sz="2000" b="1" kern="0" noProof="1">
                    <a:solidFill>
                      <a:srgbClr val="000099"/>
                    </a:solidFill>
                    <a:cs typeface="Calibri" pitchFamily="34" charset="0"/>
                  </a:rPr>
                  <a:t>E</a:t>
                </a:r>
                <a:r>
                  <a:rPr lang="el-GR" sz="2000" b="1" kern="0" noProof="1">
                    <a:solidFill>
                      <a:srgbClr val="000099"/>
                    </a:solidFill>
                    <a:cs typeface="Calibri" pitchFamily="34" charset="0"/>
                  </a:rPr>
                  <a:t>υνοϊκούς όρους</a:t>
                </a:r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285720" y="2713480"/>
              <a:ext cx="240256" cy="258735"/>
            </a:xfrm>
            <a:prstGeom prst="rect">
              <a:avLst/>
            </a:prstGeom>
            <a:solidFill>
              <a:srgbClr val="000099"/>
            </a:solidFill>
            <a:ln w="254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</p:sp>
      </p:grpSp>
      <p:grpSp>
        <p:nvGrpSpPr>
          <p:cNvPr id="14" name="Group 13"/>
          <p:cNvGrpSpPr/>
          <p:nvPr/>
        </p:nvGrpSpPr>
        <p:grpSpPr>
          <a:xfrm>
            <a:off x="1142976" y="3896952"/>
            <a:ext cx="3564000" cy="1008000"/>
            <a:chOff x="285720" y="2488827"/>
            <a:chExt cx="2530566" cy="700141"/>
          </a:xfrm>
          <a:solidFill>
            <a:schemeClr val="tx2">
              <a:lumMod val="60000"/>
              <a:lumOff val="40000"/>
            </a:schemeClr>
          </a:solidFill>
        </p:grpSpPr>
        <p:grpSp>
          <p:nvGrpSpPr>
            <p:cNvPr id="15" name="Group 18"/>
            <p:cNvGrpSpPr/>
            <p:nvPr/>
          </p:nvGrpSpPr>
          <p:grpSpPr>
            <a:xfrm>
              <a:off x="338526" y="2488827"/>
              <a:ext cx="2477760" cy="700141"/>
              <a:chOff x="1214446" y="328520"/>
              <a:chExt cx="2477760" cy="700141"/>
            </a:xfrm>
            <a:grpFill/>
          </p:grpSpPr>
          <p:sp>
            <p:nvSpPr>
              <p:cNvPr id="17" name="Rectangle 16"/>
              <p:cNvSpPr/>
              <p:nvPr/>
            </p:nvSpPr>
            <p:spPr>
              <a:xfrm>
                <a:off x="1214446" y="328520"/>
                <a:ext cx="2477760" cy="700141"/>
              </a:xfrm>
              <a:prstGeom prst="rect">
                <a:avLst/>
              </a:prstGeom>
              <a:grpFill/>
              <a:ln w="9525" cap="flat" cmpd="sng" algn="ctr">
                <a:solidFill>
                  <a:srgbClr val="004E9C">
                    <a:hueOff val="0"/>
                    <a:satOff val="0"/>
                    <a:lumOff val="0"/>
                    <a:alphaOff val="0"/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sp>
          <p:sp>
            <p:nvSpPr>
              <p:cNvPr id="18" name="Rectangle 17"/>
              <p:cNvSpPr/>
              <p:nvPr/>
            </p:nvSpPr>
            <p:spPr>
              <a:xfrm>
                <a:off x="1214446" y="328520"/>
                <a:ext cx="2477760" cy="700141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ffectLst/>
            </p:spPr>
            <p:txBody>
              <a:bodyPr spcFirstLastPara="0" vert="horz" wrap="square" lIns="474229" tIns="68580" rIns="68580" bIns="68580" numCol="1" spcCol="1270" anchor="ctr" anchorCtr="0">
                <a:noAutofit/>
              </a:bodyPr>
              <a:lstStyle/>
              <a:p>
                <a:pPr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el-GR" sz="2000" b="1" kern="0" noProof="1">
                    <a:solidFill>
                      <a:prstClr val="white"/>
                    </a:solidFill>
                    <a:cs typeface="Calibri" pitchFamily="34" charset="0"/>
                  </a:rPr>
                  <a:t>Απλοποιημένη διαδικασία</a:t>
                </a:r>
              </a:p>
            </p:txBody>
          </p:sp>
        </p:grpSp>
        <p:sp>
          <p:nvSpPr>
            <p:cNvPr id="16" name="Rectangle 15"/>
            <p:cNvSpPr/>
            <p:nvPr/>
          </p:nvSpPr>
          <p:spPr>
            <a:xfrm>
              <a:off x="285720" y="2713480"/>
              <a:ext cx="240256" cy="258735"/>
            </a:xfrm>
            <a:prstGeom prst="rect">
              <a:avLst/>
            </a:prstGeom>
            <a:solidFill>
              <a:srgbClr val="000099"/>
            </a:solidFill>
            <a:ln w="254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</p:sp>
      </p:grpSp>
      <p:grpSp>
        <p:nvGrpSpPr>
          <p:cNvPr id="19" name="Group 18"/>
          <p:cNvGrpSpPr/>
          <p:nvPr/>
        </p:nvGrpSpPr>
        <p:grpSpPr>
          <a:xfrm>
            <a:off x="1657330" y="5191100"/>
            <a:ext cx="3564000" cy="1008000"/>
            <a:chOff x="285720" y="2488827"/>
            <a:chExt cx="2530566" cy="700141"/>
          </a:xfrm>
        </p:grpSpPr>
        <p:grpSp>
          <p:nvGrpSpPr>
            <p:cNvPr id="20" name="Group 19"/>
            <p:cNvGrpSpPr/>
            <p:nvPr/>
          </p:nvGrpSpPr>
          <p:grpSpPr>
            <a:xfrm>
              <a:off x="338526" y="2488827"/>
              <a:ext cx="2477760" cy="700141"/>
              <a:chOff x="1214446" y="328520"/>
              <a:chExt cx="2477760" cy="700141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1214446" y="328520"/>
                <a:ext cx="2477760" cy="700141"/>
              </a:xfrm>
              <a:prstGeom prst="rect">
                <a:avLst/>
              </a:prstGeom>
              <a:solidFill>
                <a:srgbClr val="FFFFFF">
                  <a:alpha val="40000"/>
                  <a:hueOff val="0"/>
                  <a:satOff val="0"/>
                  <a:lumOff val="0"/>
                  <a:alphaOff val="0"/>
                </a:srgbClr>
              </a:solidFill>
              <a:ln w="9525" cap="flat" cmpd="sng" algn="ctr">
                <a:solidFill>
                  <a:srgbClr val="004E9C">
                    <a:hueOff val="0"/>
                    <a:satOff val="0"/>
                    <a:lumOff val="0"/>
                    <a:alphaOff val="0"/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sp>
          <p:sp>
            <p:nvSpPr>
              <p:cNvPr id="23" name="Rectangle 22"/>
              <p:cNvSpPr/>
              <p:nvPr/>
            </p:nvSpPr>
            <p:spPr>
              <a:xfrm>
                <a:off x="1214446" y="328520"/>
                <a:ext cx="2477760" cy="700141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474229" tIns="68580" rIns="68580" bIns="68580" numCol="1" spcCol="1270" anchor="ctr" anchorCtr="0">
                <a:noAutofit/>
              </a:bodyPr>
              <a:lstStyle/>
              <a:p>
                <a:pPr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el-GR" sz="2000" b="1" kern="0" noProof="1">
                    <a:solidFill>
                      <a:srgbClr val="000099"/>
                    </a:solidFill>
                    <a:cs typeface="Calibri" pitchFamily="34" charset="0"/>
                  </a:rPr>
                  <a:t>Αποκλειστικό &amp; εξειδικευμένο κέντρο εξυπηρέτησης </a:t>
                </a:r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285720" y="2713480"/>
              <a:ext cx="240256" cy="258735"/>
            </a:xfrm>
            <a:prstGeom prst="rect">
              <a:avLst/>
            </a:prstGeom>
            <a:solidFill>
              <a:srgbClr val="000099"/>
            </a:solidFill>
            <a:ln w="254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</p:sp>
      </p:grpSp>
      <p:sp>
        <p:nvSpPr>
          <p:cNvPr id="25" name="Rectangle 24"/>
          <p:cNvSpPr/>
          <p:nvPr/>
        </p:nvSpPr>
        <p:spPr>
          <a:xfrm>
            <a:off x="6286512" y="3434921"/>
            <a:ext cx="2361426" cy="843144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" name="TextBox 26"/>
          <p:cNvSpPr txBox="1"/>
          <p:nvPr/>
        </p:nvSpPr>
        <p:spPr>
          <a:xfrm>
            <a:off x="540000" y="1476000"/>
            <a:ext cx="8032406" cy="400110"/>
          </a:xfrm>
          <a:prstGeom prst="rect">
            <a:avLst/>
          </a:prstGeom>
          <a:solidFill>
            <a:srgbClr val="00009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  <a:buClr>
                <a:srgbClr val="006600"/>
              </a:buClr>
            </a:pPr>
            <a:r>
              <a:rPr lang="el-GR" sz="2000" b="1" dirty="0">
                <a:solidFill>
                  <a:prstClr val="white"/>
                </a:solidFill>
              </a:rPr>
              <a:t>Ένα πρόγραμμα</a:t>
            </a:r>
            <a:r>
              <a:rPr lang="en-US" sz="2000" b="1" dirty="0">
                <a:solidFill>
                  <a:prstClr val="white"/>
                </a:solidFill>
              </a:rPr>
              <a:t> </a:t>
            </a:r>
            <a:r>
              <a:rPr lang="el-GR" sz="2000" b="1" dirty="0">
                <a:solidFill>
                  <a:prstClr val="white"/>
                </a:solidFill>
              </a:rPr>
              <a:t>σχεδιασμένο για</a:t>
            </a:r>
            <a:r>
              <a:rPr lang="en-US" sz="2000" b="1" dirty="0">
                <a:solidFill>
                  <a:prstClr val="white"/>
                </a:solidFill>
              </a:rPr>
              <a:t> </a:t>
            </a:r>
            <a:r>
              <a:rPr lang="el-GR" sz="2000" b="1" dirty="0">
                <a:solidFill>
                  <a:prstClr val="white"/>
                </a:solidFill>
              </a:rPr>
              <a:t>εταιρείες - απόφοιτους </a:t>
            </a:r>
            <a:r>
              <a:rPr lang="en-US" sz="2000" b="1" dirty="0">
                <a:solidFill>
                  <a:prstClr val="white"/>
                </a:solidFill>
              </a:rPr>
              <a:t>egg</a:t>
            </a:r>
            <a:endParaRPr lang="el-GR" sz="2000" b="1" dirty="0">
              <a:solidFill>
                <a:prstClr val="white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338366" y="2636978"/>
            <a:ext cx="2906067" cy="92107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60960" rIns="0" bIns="60960" numCol="1" spcCol="1270" anchor="ctr" anchorCtr="0">
            <a:noAutofit/>
          </a:bodyPr>
          <a:lstStyle/>
          <a:p>
            <a:pPr marL="285750" lvl="1" indent="-285750" defTabSz="711200">
              <a:spcBef>
                <a:spcPct val="0"/>
              </a:spcBef>
              <a:spcAft>
                <a:spcPts val="300"/>
              </a:spcAft>
              <a:buClr>
                <a:srgbClr val="FF0000"/>
              </a:buClr>
              <a:buSzPct val="90000"/>
              <a:buFont typeface="Wingdings" panose="05000000000000000000" pitchFamily="2" charset="2"/>
              <a:buChar char="Ø"/>
            </a:pPr>
            <a:endParaRPr lang="el-GR" sz="1600" dirty="0">
              <a:solidFill>
                <a:srgbClr val="000099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40000" y="1919691"/>
            <a:ext cx="8032406" cy="461665"/>
          </a:xfrm>
          <a:prstGeom prst="rect">
            <a:avLst/>
          </a:prstGeom>
          <a:noFill/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  <a:buClr>
                <a:srgbClr val="006600"/>
              </a:buClr>
            </a:pPr>
            <a:r>
              <a:rPr lang="el-GR" sz="2000" b="1" dirty="0">
                <a:solidFill>
                  <a:srgbClr val="000099"/>
                </a:solidFill>
              </a:rPr>
              <a:t>στη φάση 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</a:t>
            </a:r>
            <a:r>
              <a:rPr lang="el-GR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>
                <a:solidFill>
                  <a:srgbClr val="000099"/>
                </a:solidFill>
              </a:rPr>
              <a:t>!</a:t>
            </a:r>
            <a:r>
              <a:rPr lang="el-GR" sz="2000" b="1" dirty="0">
                <a:solidFill>
                  <a:srgbClr val="000099"/>
                </a:solidFill>
              </a:rPr>
              <a:t>!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5229230" y="5167325"/>
            <a:ext cx="717190" cy="1019182"/>
            <a:chOff x="5257805" y="5214950"/>
            <a:chExt cx="717190" cy="1019182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5257805" y="5732406"/>
              <a:ext cx="360000" cy="1588"/>
            </a:xfrm>
            <a:prstGeom prst="line">
              <a:avLst/>
            </a:prstGeom>
            <a:ln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 flipH="1" flipV="1">
              <a:off x="5110995" y="5718156"/>
              <a:ext cx="1008000" cy="1588"/>
            </a:xfrm>
            <a:prstGeom prst="line">
              <a:avLst/>
            </a:prstGeom>
            <a:ln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5614995" y="5219713"/>
              <a:ext cx="360000" cy="1588"/>
            </a:xfrm>
            <a:prstGeom prst="line">
              <a:avLst/>
            </a:prstGeom>
            <a:ln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5614995" y="5732478"/>
              <a:ext cx="360000" cy="1588"/>
            </a:xfrm>
            <a:prstGeom prst="line">
              <a:avLst/>
            </a:prstGeom>
            <a:ln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614995" y="6232544"/>
              <a:ext cx="360000" cy="1588"/>
            </a:xfrm>
            <a:prstGeom prst="line">
              <a:avLst/>
            </a:prstGeom>
            <a:ln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/>
          <p:cNvSpPr/>
          <p:nvPr/>
        </p:nvSpPr>
        <p:spPr>
          <a:xfrm>
            <a:off x="6000761" y="5014924"/>
            <a:ext cx="2763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1" indent="-285750" defTabSz="711200">
              <a:spcBef>
                <a:spcPct val="0"/>
              </a:spcBef>
              <a:spcAft>
                <a:spcPts val="300"/>
              </a:spcAft>
              <a:buClr>
                <a:srgbClr val="FF0000"/>
              </a:buClr>
              <a:buSzPct val="90000"/>
            </a:pPr>
            <a:r>
              <a:rPr lang="el-GR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Ενημέρωση – Καθοδήγηση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000800" y="5996006"/>
            <a:ext cx="29268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1" indent="-285750" defTabSz="711200">
              <a:spcBef>
                <a:spcPct val="0"/>
              </a:spcBef>
              <a:spcAft>
                <a:spcPts val="300"/>
              </a:spcAft>
              <a:buClr>
                <a:srgbClr val="FF0000"/>
              </a:buClr>
              <a:buSzPct val="90000"/>
            </a:pPr>
            <a:r>
              <a:rPr lang="el-GR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Υποστήριξη </a:t>
            </a:r>
            <a:r>
              <a:rPr lang="en-US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 &amp; after sales</a:t>
            </a:r>
            <a:endParaRPr lang="el-GR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000761" y="5495940"/>
            <a:ext cx="2018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1" indent="-285750" defTabSz="711200">
              <a:spcBef>
                <a:spcPct val="0"/>
              </a:spcBef>
              <a:spcAft>
                <a:spcPts val="300"/>
              </a:spcAft>
              <a:buClr>
                <a:srgbClr val="FF0000"/>
              </a:buClr>
              <a:buSzPct val="90000"/>
            </a:pPr>
            <a:r>
              <a:rPr lang="el-GR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Υποβολή αιτήσεων</a:t>
            </a: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300348" y="3985876"/>
            <a:ext cx="828000" cy="1588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16" idx="1"/>
          </p:cNvCxnSpPr>
          <p:nvPr/>
        </p:nvCxnSpPr>
        <p:spPr>
          <a:xfrm flipV="1">
            <a:off x="714348" y="4406639"/>
            <a:ext cx="428628" cy="0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810733" y="5280491"/>
            <a:ext cx="828000" cy="1588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1233468" y="5695966"/>
            <a:ext cx="428628" cy="0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63209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Documents and Settings\Tina\Desktop\NEW STATIONERY FULL ARTWORK\GREECE\TRAPEZA EUROBANK ERGASIAS\LOGOS TRAPEZAS EUROBANK ERGASIAS\SCREEN\eurobank logo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52" t="22968"/>
          <a:stretch>
            <a:fillRect/>
          </a:stretch>
        </p:blipFill>
        <p:spPr bwMode="auto">
          <a:xfrm>
            <a:off x="6898416" y="181742"/>
            <a:ext cx="1986564" cy="65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179512" y="1332000"/>
            <a:ext cx="8964488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9518" y="836758"/>
            <a:ext cx="81369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600" b="1" kern="0" dirty="0">
                <a:solidFill>
                  <a:srgbClr val="000099"/>
                </a:solidFill>
                <a:cs typeface="Calibri" pitchFamily="34" charset="0"/>
              </a:rPr>
              <a:t>Η πρόταση για τις ομάδες του </a:t>
            </a:r>
            <a:r>
              <a:rPr lang="en-US" sz="2600" b="1" kern="0" dirty="0">
                <a:solidFill>
                  <a:srgbClr val="000099"/>
                </a:solidFill>
                <a:cs typeface="Calibri" pitchFamily="34" charset="0"/>
              </a:rPr>
              <a:t>egg</a:t>
            </a:r>
            <a:endParaRPr lang="el-GR" sz="2600" b="1" dirty="0">
              <a:solidFill>
                <a:srgbClr val="000099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6850" y="1556832"/>
            <a:ext cx="2160000" cy="360000"/>
          </a:xfrm>
          <a:prstGeom prst="rect">
            <a:avLst/>
          </a:prstGeom>
          <a:solidFill>
            <a:srgbClr val="000099"/>
          </a:solidFill>
          <a:ln w="9525" cap="flat" cmpd="sng" algn="ctr">
            <a:solidFill>
              <a:srgbClr val="678DC5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 anchor="ctr" anchorCtr="0">
            <a:noAutofit/>
          </a:bodyPr>
          <a:lstStyle/>
          <a:p>
            <a:pPr>
              <a:spcAft>
                <a:spcPts val="600"/>
              </a:spcAft>
              <a:buClr>
                <a:srgbClr val="006600"/>
              </a:buClr>
              <a:defRPr/>
            </a:pPr>
            <a:r>
              <a:rPr lang="el-GR" b="1" kern="0" dirty="0">
                <a:solidFill>
                  <a:prstClr val="white"/>
                </a:solidFill>
                <a:cs typeface="Calibri" pitchFamily="34" charset="0"/>
              </a:rPr>
              <a:t>Ανάγκες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28104" y="1556832"/>
            <a:ext cx="3024000" cy="360000"/>
          </a:xfrm>
          <a:prstGeom prst="rect">
            <a:avLst/>
          </a:prstGeom>
          <a:solidFill>
            <a:srgbClr val="000099"/>
          </a:solidFill>
          <a:ln w="9525" cap="flat" cmpd="sng" algn="ctr">
            <a:solidFill>
              <a:srgbClr val="678DC5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 anchor="ctr" anchorCtr="0">
            <a:noAutofit/>
          </a:bodyPr>
          <a:lstStyle/>
          <a:p>
            <a:pPr algn="ctr">
              <a:spcAft>
                <a:spcPts val="600"/>
              </a:spcAft>
              <a:buClr>
                <a:srgbClr val="006600"/>
              </a:buClr>
              <a:defRPr/>
            </a:pPr>
            <a:r>
              <a:rPr lang="el-GR" b="1" kern="0" dirty="0">
                <a:solidFill>
                  <a:prstClr val="white"/>
                </a:solidFill>
                <a:cs typeface="Calibri" pitchFamily="34" charset="0"/>
              </a:rPr>
              <a:t>Κεφάλαιο Κίνησης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68464" y="1556792"/>
            <a:ext cx="3024000" cy="360000"/>
          </a:xfrm>
          <a:prstGeom prst="rect">
            <a:avLst/>
          </a:prstGeom>
          <a:solidFill>
            <a:srgbClr val="000099"/>
          </a:solidFill>
          <a:ln w="9525" cap="flat" cmpd="sng" algn="ctr">
            <a:solidFill>
              <a:srgbClr val="678DC5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 anchor="ctr" anchorCtr="0">
            <a:noAutofit/>
          </a:bodyPr>
          <a:lstStyle/>
          <a:p>
            <a:pPr algn="ctr">
              <a:spcAft>
                <a:spcPts val="600"/>
              </a:spcAft>
              <a:buClr>
                <a:srgbClr val="006600"/>
              </a:buClr>
              <a:defRPr/>
            </a:pPr>
            <a:r>
              <a:rPr lang="el-GR" b="1" kern="0" dirty="0">
                <a:solidFill>
                  <a:prstClr val="white"/>
                </a:solidFill>
                <a:cs typeface="Calibri" pitchFamily="34" charset="0"/>
              </a:rPr>
              <a:t>Επενδύσεις σε Πάγια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28104" y="2394792"/>
            <a:ext cx="3024000" cy="1620000"/>
          </a:xfrm>
          <a:prstGeom prst="rect">
            <a:avLst/>
          </a:prstGeom>
          <a:noFill/>
          <a:ln>
            <a:solidFill>
              <a:srgbClr val="678DC5">
                <a:lumMod val="20000"/>
                <a:lumOff val="80000"/>
              </a:srgbClr>
            </a:solidFill>
          </a:ln>
        </p:spPr>
        <p:txBody>
          <a:bodyPr wrap="square" rtlCol="0">
            <a:no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el-GR" sz="1600" b="1" kern="0" dirty="0">
                <a:solidFill>
                  <a:srgbClr val="000099"/>
                </a:solidFill>
                <a:cs typeface="Calibri" pitchFamily="34" charset="0"/>
              </a:rPr>
              <a:t>Λειτουργικά Έξοδα </a:t>
            </a:r>
            <a:endParaRPr lang="en-US" sz="1050" kern="0" dirty="0">
              <a:solidFill>
                <a:srgbClr val="000099"/>
              </a:solidFill>
              <a:cs typeface="Calibri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el-GR" sz="1600" b="1" kern="0" dirty="0">
                <a:solidFill>
                  <a:srgbClr val="000099"/>
                </a:solidFill>
                <a:cs typeface="Calibri" pitchFamily="34" charset="0"/>
              </a:rPr>
              <a:t>Έξοδα </a:t>
            </a:r>
            <a:r>
              <a:rPr lang="en-US" sz="1600" b="1" kern="0" dirty="0">
                <a:solidFill>
                  <a:srgbClr val="000099"/>
                </a:solidFill>
                <a:cs typeface="Calibri" pitchFamily="34" charset="0"/>
              </a:rPr>
              <a:t>Promotion &amp; Marketing</a:t>
            </a:r>
            <a:endParaRPr lang="el-GR" sz="1050" kern="0" dirty="0">
              <a:solidFill>
                <a:srgbClr val="000099"/>
              </a:solidFill>
              <a:cs typeface="Calibri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el-GR" sz="1600" b="1" kern="0" dirty="0">
                <a:solidFill>
                  <a:srgbClr val="000099"/>
                </a:solidFill>
                <a:cs typeface="Calibri" pitchFamily="34" charset="0"/>
              </a:rPr>
              <a:t>Χρηματοδότηση Συναλλακτικού Κυκλώματος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68464" y="2394837"/>
            <a:ext cx="3024000" cy="1619999"/>
          </a:xfrm>
          <a:prstGeom prst="rect">
            <a:avLst/>
          </a:prstGeom>
          <a:noFill/>
          <a:ln>
            <a:solidFill>
              <a:srgbClr val="678DC5">
                <a:lumMod val="20000"/>
                <a:lumOff val="80000"/>
              </a:srgbClr>
            </a:solidFill>
          </a:ln>
        </p:spPr>
        <p:txBody>
          <a:bodyPr wrap="square" rtlCol="0">
            <a:noAutofit/>
          </a:bodyPr>
          <a:lstStyle/>
          <a:p>
            <a:pPr marL="285750" indent="-285750">
              <a:spcBef>
                <a:spcPts val="12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el-GR" sz="1600" b="1" kern="0" dirty="0">
                <a:solidFill>
                  <a:srgbClr val="000099"/>
                </a:solidFill>
                <a:cs typeface="Calibri" pitchFamily="34" charset="0"/>
              </a:rPr>
              <a:t>Αγορά Πάγιου Εξοπλισμού</a:t>
            </a:r>
            <a:endParaRPr lang="en-US" sz="1600" kern="0" dirty="0">
              <a:solidFill>
                <a:srgbClr val="000099"/>
              </a:solidFill>
              <a:cs typeface="Calibri" pitchFamily="34" charset="0"/>
            </a:endParaRP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el-GR" sz="1600" b="1" kern="0" dirty="0">
                <a:solidFill>
                  <a:srgbClr val="000099"/>
                </a:solidFill>
                <a:cs typeface="Calibri" pitchFamily="34" charset="0"/>
              </a:rPr>
              <a:t>Επενδύσεις σε άϋλα πάγια</a:t>
            </a:r>
            <a:endParaRPr lang="en-US" sz="1600" kern="0" dirty="0">
              <a:solidFill>
                <a:srgbClr val="000099"/>
              </a:solidFill>
              <a:cs typeface="Calibri" pitchFamily="34" charset="0"/>
            </a:endParaRP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el-GR" sz="1600" b="1" kern="0" dirty="0">
                <a:solidFill>
                  <a:srgbClr val="000099"/>
                </a:solidFill>
                <a:cs typeface="Calibri" pitchFamily="34" charset="0"/>
              </a:rPr>
              <a:t>Δαπάνες Επαγγελματικής Στέγης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6850" y="4191005"/>
            <a:ext cx="2160000" cy="360000"/>
          </a:xfrm>
          <a:prstGeom prst="rect">
            <a:avLst/>
          </a:prstGeom>
          <a:solidFill>
            <a:srgbClr val="000099"/>
          </a:solidFill>
          <a:ln w="9525" cap="flat" cmpd="sng" algn="ctr">
            <a:solidFill>
              <a:srgbClr val="678DC5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 anchor="ctr" anchorCtr="0">
            <a:noAutofit/>
          </a:bodyPr>
          <a:lstStyle/>
          <a:p>
            <a:pPr>
              <a:spcAft>
                <a:spcPts val="600"/>
              </a:spcAft>
              <a:buClr>
                <a:srgbClr val="006600"/>
              </a:buClr>
              <a:defRPr/>
            </a:pPr>
            <a:r>
              <a:rPr lang="el-GR" b="1" kern="0" dirty="0">
                <a:solidFill>
                  <a:prstClr val="white"/>
                </a:solidFill>
                <a:cs typeface="Calibri" pitchFamily="34" charset="0"/>
              </a:rPr>
              <a:t>Με ευνοϊκούς όρους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28464" y="4201728"/>
            <a:ext cx="6264000" cy="2385268"/>
          </a:xfrm>
          <a:prstGeom prst="rect">
            <a:avLst/>
          </a:prstGeom>
          <a:noFill/>
          <a:ln>
            <a:solidFill>
              <a:srgbClr val="678DC5">
                <a:lumMod val="20000"/>
                <a:lumOff val="80000"/>
              </a:srgbClr>
            </a:solidFill>
          </a:ln>
        </p:spPr>
        <p:txBody>
          <a:bodyPr wrap="square" rtlCol="0">
            <a:spAutoFit/>
          </a:bodyPr>
          <a:lstStyle/>
          <a:p>
            <a:pPr marL="180975" indent="-180975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el-GR" sz="1400" b="1" kern="0" dirty="0">
                <a:solidFill>
                  <a:srgbClr val="000099"/>
                </a:solidFill>
                <a:cs typeface="Calibri" pitchFamily="34" charset="0"/>
              </a:rPr>
              <a:t>Μεγάλη </a:t>
            </a:r>
            <a:r>
              <a:rPr lang="el-GR" sz="1600" b="1" kern="0" dirty="0">
                <a:solidFill>
                  <a:srgbClr val="000099"/>
                </a:solidFill>
                <a:cs typeface="Calibri" pitchFamily="34" charset="0"/>
              </a:rPr>
              <a:t>διάρκεια </a:t>
            </a:r>
            <a:r>
              <a:rPr lang="el-GR" sz="1400" b="1" kern="0" dirty="0">
                <a:solidFill>
                  <a:srgbClr val="000099"/>
                </a:solidFill>
                <a:cs typeface="Calibri" pitchFamily="34" charset="0"/>
              </a:rPr>
              <a:t>αποπληρωμής</a:t>
            </a:r>
            <a:r>
              <a:rPr lang="el-GR" sz="1200" b="1" kern="0" dirty="0">
                <a:solidFill>
                  <a:srgbClr val="000099"/>
                </a:solidFill>
                <a:cs typeface="Calibri" pitchFamily="34" charset="0"/>
              </a:rPr>
              <a:t>,  </a:t>
            </a:r>
            <a:r>
              <a:rPr lang="el-GR" sz="1400" b="1" kern="0" dirty="0">
                <a:solidFill>
                  <a:srgbClr val="000099"/>
                </a:solidFill>
                <a:cs typeface="Calibri" pitchFamily="34" charset="0"/>
              </a:rPr>
              <a:t> 7 έως 10 έτη </a:t>
            </a:r>
          </a:p>
          <a:p>
            <a:pPr marL="180975" indent="-180975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el-GR" sz="1400" b="1" kern="0" dirty="0">
                <a:solidFill>
                  <a:srgbClr val="000099"/>
                </a:solidFill>
                <a:cs typeface="Calibri" pitchFamily="34" charset="0"/>
              </a:rPr>
              <a:t>Περίοδο Χάριτος Κεφαλαίου 2 </a:t>
            </a:r>
            <a:r>
              <a:rPr lang="el-GR" sz="1200" b="1" kern="0" dirty="0">
                <a:solidFill>
                  <a:srgbClr val="000099"/>
                </a:solidFill>
                <a:cs typeface="Calibri" pitchFamily="34" charset="0"/>
              </a:rPr>
              <a:t>έως </a:t>
            </a:r>
            <a:r>
              <a:rPr lang="el-GR" sz="1400" b="1" kern="0" dirty="0">
                <a:solidFill>
                  <a:srgbClr val="000099"/>
                </a:solidFill>
                <a:cs typeface="Calibri" pitchFamily="34" charset="0"/>
              </a:rPr>
              <a:t>3</a:t>
            </a:r>
            <a:r>
              <a:rPr lang="el-GR" sz="1200" b="1" kern="0" dirty="0">
                <a:solidFill>
                  <a:srgbClr val="000099"/>
                </a:solidFill>
                <a:cs typeface="Calibri" pitchFamily="34" charset="0"/>
              </a:rPr>
              <a:t> έτη και </a:t>
            </a:r>
            <a:r>
              <a:rPr lang="el-GR" sz="1400" b="1" kern="0" dirty="0">
                <a:solidFill>
                  <a:srgbClr val="000099"/>
                </a:solidFill>
                <a:cs typeface="Calibri" pitchFamily="34" charset="0"/>
              </a:rPr>
              <a:t>πληρωμή μόνο τόκων</a:t>
            </a:r>
          </a:p>
          <a:p>
            <a:pPr marL="180975" indent="-180975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el-GR" sz="1400" b="1" kern="0" dirty="0">
                <a:solidFill>
                  <a:srgbClr val="000099"/>
                </a:solidFill>
                <a:cs typeface="Calibri" pitchFamily="34" charset="0"/>
              </a:rPr>
              <a:t>Πολύ </a:t>
            </a:r>
            <a:r>
              <a:rPr lang="el-GR" sz="1600" b="1" kern="0" dirty="0">
                <a:solidFill>
                  <a:srgbClr val="000099"/>
                </a:solidFill>
                <a:cs typeface="Calibri" pitchFamily="34" charset="0"/>
              </a:rPr>
              <a:t>χαμηλό κόστος </a:t>
            </a:r>
            <a:r>
              <a:rPr lang="el-GR" sz="1400" b="1" kern="0" dirty="0">
                <a:solidFill>
                  <a:srgbClr val="000099"/>
                </a:solidFill>
                <a:cs typeface="Calibri" pitchFamily="34" charset="0"/>
              </a:rPr>
              <a:t>χρηματοδότησης</a:t>
            </a:r>
          </a:p>
          <a:p>
            <a:pPr marL="361950" lvl="1" indent="-180975">
              <a:spcAft>
                <a:spcPts val="600"/>
              </a:spcAft>
              <a:buClr>
                <a:srgbClr val="678DC5">
                  <a:lumMod val="50000"/>
                </a:srgbClr>
              </a:buClr>
              <a:buFont typeface="Courier New" pitchFamily="49" charset="0"/>
              <a:buChar char="o"/>
              <a:tabLst>
                <a:tab pos="1790700" algn="l"/>
              </a:tabLst>
              <a:defRPr/>
            </a:pPr>
            <a:r>
              <a:rPr lang="el-GR" sz="1400" kern="0" dirty="0">
                <a:solidFill>
                  <a:srgbClr val="000099"/>
                </a:solidFill>
                <a:cs typeface="Calibri" pitchFamily="34" charset="0"/>
              </a:rPr>
              <a:t>Τελικό Επιτόκιο  	</a:t>
            </a:r>
            <a:r>
              <a:rPr lang="el-GR" sz="1400" b="1" kern="0" dirty="0">
                <a:solidFill>
                  <a:srgbClr val="000099"/>
                </a:solidFill>
                <a:cs typeface="Calibri" pitchFamily="34" charset="0"/>
              </a:rPr>
              <a:t>2,2%</a:t>
            </a:r>
            <a:r>
              <a:rPr lang="el-GR" sz="1400" kern="0" dirty="0">
                <a:solidFill>
                  <a:srgbClr val="000099"/>
                </a:solidFill>
                <a:cs typeface="Calibri" pitchFamily="34" charset="0"/>
              </a:rPr>
              <a:t> στο διάστημα περιόδου χάριτος &amp; </a:t>
            </a:r>
          </a:p>
          <a:p>
            <a:pPr marL="180975" lvl="1">
              <a:spcAft>
                <a:spcPts val="600"/>
              </a:spcAft>
              <a:buClr>
                <a:srgbClr val="678DC5">
                  <a:lumMod val="50000"/>
                </a:srgbClr>
              </a:buClr>
              <a:tabLst>
                <a:tab pos="1790700" algn="l"/>
              </a:tabLst>
              <a:defRPr/>
            </a:pPr>
            <a:r>
              <a:rPr lang="el-GR" sz="1400" b="1" kern="0" dirty="0">
                <a:solidFill>
                  <a:srgbClr val="000099"/>
                </a:solidFill>
                <a:cs typeface="Calibri" pitchFamily="34" charset="0"/>
              </a:rPr>
              <a:t>		4,2%</a:t>
            </a:r>
            <a:r>
              <a:rPr lang="el-GR" sz="1400" kern="0" dirty="0">
                <a:solidFill>
                  <a:srgbClr val="000099"/>
                </a:solidFill>
                <a:cs typeface="Calibri" pitchFamily="34" charset="0"/>
              </a:rPr>
              <a:t> για την υπόλοιπη διάρκεια</a:t>
            </a:r>
          </a:p>
          <a:p>
            <a:pPr marL="361950" lvl="1" indent="-180975">
              <a:spcAft>
                <a:spcPts val="600"/>
              </a:spcAft>
              <a:buClr>
                <a:srgbClr val="678DC5">
                  <a:lumMod val="50000"/>
                </a:srgbClr>
              </a:buClr>
              <a:buFont typeface="Courier New" pitchFamily="49" charset="0"/>
              <a:buChar char="o"/>
              <a:defRPr/>
            </a:pPr>
            <a:r>
              <a:rPr lang="el-GR" sz="1400" kern="0" dirty="0">
                <a:solidFill>
                  <a:srgbClr val="000099"/>
                </a:solidFill>
                <a:cs typeface="Calibri" pitchFamily="34" charset="0"/>
              </a:rPr>
              <a:t>Χωρίς πρόσθετα έξοδα μέχρι τη λήξη της χρηματοδότησης   </a:t>
            </a:r>
          </a:p>
          <a:p>
            <a:pPr marL="180975" lvl="1" indent="-180975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el-GR" sz="1600" b="1" kern="0" dirty="0">
                <a:solidFill>
                  <a:srgbClr val="000099"/>
                </a:solidFill>
                <a:cs typeface="Calibri" pitchFamily="34" charset="0"/>
              </a:rPr>
              <a:t>Χωρίς </a:t>
            </a:r>
            <a:r>
              <a:rPr lang="el-GR" sz="1400" b="1" kern="0" dirty="0">
                <a:solidFill>
                  <a:srgbClr val="000099"/>
                </a:solidFill>
                <a:cs typeface="Calibri" pitchFamily="34" charset="0"/>
              </a:rPr>
              <a:t>επιπλέον </a:t>
            </a:r>
            <a:r>
              <a:rPr lang="el-GR" sz="1600" b="1" kern="0" dirty="0">
                <a:solidFill>
                  <a:srgbClr val="000099"/>
                </a:solidFill>
                <a:cs typeface="Calibri" pitchFamily="34" charset="0"/>
              </a:rPr>
              <a:t>εξασφαλίσεις</a:t>
            </a:r>
            <a:r>
              <a:rPr lang="el-GR" sz="1400" b="1" kern="0" dirty="0">
                <a:solidFill>
                  <a:srgbClr val="000099"/>
                </a:solidFill>
                <a:cs typeface="Calibri" pitchFamily="34" charset="0"/>
              </a:rPr>
              <a:t>, </a:t>
            </a:r>
            <a:r>
              <a:rPr lang="el-GR" sz="1200" kern="0" dirty="0">
                <a:solidFill>
                  <a:srgbClr val="000099"/>
                </a:solidFill>
                <a:cs typeface="Calibri" pitchFamily="34" charset="0"/>
              </a:rPr>
              <a:t>μόνο προσωπικές εγγυήσεις των εταίρων</a:t>
            </a:r>
            <a:endParaRPr lang="el-GR" sz="1400" kern="0" dirty="0">
              <a:solidFill>
                <a:srgbClr val="000099"/>
              </a:solidFill>
              <a:cs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267911" y="1943090"/>
            <a:ext cx="17940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kern="0" dirty="0">
                <a:solidFill>
                  <a:srgbClr val="678DC5">
                    <a:lumMod val="50000"/>
                  </a:srgbClr>
                </a:solidFill>
                <a:cs typeface="Calibri" pitchFamily="34" charset="0"/>
              </a:rPr>
              <a:t>Έως</a:t>
            </a:r>
            <a:r>
              <a:rPr lang="el-GR" b="1" kern="0" dirty="0">
                <a:solidFill>
                  <a:srgbClr val="678DC5">
                    <a:lumMod val="50000"/>
                  </a:srgbClr>
                </a:solidFill>
                <a:cs typeface="Calibri" pitchFamily="34" charset="0"/>
              </a:rPr>
              <a:t> </a:t>
            </a:r>
            <a:r>
              <a:rPr lang="el-GR" sz="20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€ 25.000 </a:t>
            </a:r>
            <a:r>
              <a:rPr lang="el-GR" sz="1600" kern="0" dirty="0">
                <a:solidFill>
                  <a:srgbClr val="678DC5">
                    <a:lumMod val="50000"/>
                  </a:srgbClr>
                </a:solidFill>
                <a:cs typeface="Calibri" pitchFamily="34" charset="0"/>
              </a:rPr>
              <a:t>για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83431" y="1943090"/>
            <a:ext cx="17940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kern="0" dirty="0">
                <a:solidFill>
                  <a:srgbClr val="678DC5">
                    <a:lumMod val="50000"/>
                  </a:srgbClr>
                </a:solidFill>
                <a:cs typeface="Calibri" pitchFamily="34" charset="0"/>
              </a:rPr>
              <a:t>Έως</a:t>
            </a:r>
            <a:r>
              <a:rPr lang="el-GR" b="1" kern="0" dirty="0">
                <a:solidFill>
                  <a:srgbClr val="678DC5">
                    <a:lumMod val="50000"/>
                  </a:srgbClr>
                </a:solidFill>
                <a:cs typeface="Calibri" pitchFamily="34" charset="0"/>
              </a:rPr>
              <a:t> </a:t>
            </a:r>
            <a:r>
              <a:rPr lang="el-GR" sz="20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€ 50.000 </a:t>
            </a:r>
            <a:r>
              <a:rPr lang="el-GR" sz="1600" kern="0" dirty="0">
                <a:solidFill>
                  <a:srgbClr val="678DC5">
                    <a:lumMod val="50000"/>
                  </a:srgbClr>
                </a:solidFill>
                <a:cs typeface="Calibri" pitchFamily="34" charset="0"/>
              </a:rPr>
              <a:t>για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2170" y="2402349"/>
            <a:ext cx="2164680" cy="1612487"/>
          </a:xfrm>
          <a:prstGeom prst="rect">
            <a:avLst/>
          </a:prstGeom>
          <a:noFill/>
          <a:ln>
            <a:solidFill>
              <a:srgbClr val="678DC5">
                <a:lumMod val="20000"/>
                <a:lumOff val="80000"/>
              </a:srgbClr>
            </a:solidFill>
          </a:ln>
        </p:spPr>
        <p:txBody>
          <a:bodyPr wrap="square" rtlCol="0">
            <a:noAutofit/>
          </a:bodyPr>
          <a:lstStyle/>
          <a:p>
            <a:pPr>
              <a:spcAft>
                <a:spcPts val="600"/>
              </a:spcAft>
              <a:buClr>
                <a:srgbClr val="678DC5">
                  <a:lumMod val="50000"/>
                </a:srgbClr>
              </a:buClr>
              <a:defRPr/>
            </a:pPr>
            <a:r>
              <a:rPr lang="el-GR" sz="1400" b="1" kern="0" dirty="0">
                <a:solidFill>
                  <a:srgbClr val="000099"/>
                </a:solidFill>
                <a:cs typeface="Calibri" pitchFamily="34" charset="0"/>
                <a:sym typeface="Wingdings" pitchFamily="2" charset="2"/>
              </a:rPr>
              <a:t>Σύμφωνα με το τελικό </a:t>
            </a:r>
            <a:r>
              <a:rPr lang="el-GR" sz="1400" b="1" i="1" kern="0" dirty="0">
                <a:solidFill>
                  <a:srgbClr val="000099"/>
                </a:solidFill>
                <a:cs typeface="Calibri" pitchFamily="34" charset="0"/>
                <a:sym typeface="Wingdings" pitchFamily="2" charset="2"/>
              </a:rPr>
              <a:t>επιχειρηματικό πλάνο </a:t>
            </a:r>
            <a:r>
              <a:rPr lang="el-GR" sz="1400" b="1" kern="0" dirty="0">
                <a:solidFill>
                  <a:srgbClr val="000099"/>
                </a:solidFill>
                <a:cs typeface="Calibri" pitchFamily="34" charset="0"/>
                <a:sym typeface="Wingdings" pitchFamily="2" charset="2"/>
              </a:rPr>
              <a:t>των ομάδων </a:t>
            </a:r>
            <a:endParaRPr lang="el-GR" sz="1200" kern="0" dirty="0">
              <a:solidFill>
                <a:srgbClr val="000099"/>
              </a:solidFill>
              <a:cs typeface="Calibri" pitchFamily="34" charset="0"/>
              <a:sym typeface="Wingdings" pitchFamily="2" charset="2"/>
            </a:endParaRPr>
          </a:p>
        </p:txBody>
      </p:sp>
      <p:sp>
        <p:nvSpPr>
          <p:cNvPr id="1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74904" y="6453382"/>
            <a:ext cx="2133600" cy="365125"/>
          </a:xfrm>
        </p:spPr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56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Documents and Settings\Tina\Desktop\NEW STATIONERY FULL ARTWORK\GREECE\TRAPEZA EUROBANK ERGASIAS\LOGOS TRAPEZAS EUROBANK ERGASIAS\SCREEN\eurobank logo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52" t="22968"/>
          <a:stretch>
            <a:fillRect/>
          </a:stretch>
        </p:blipFill>
        <p:spPr bwMode="auto">
          <a:xfrm>
            <a:off x="6839434" y="325748"/>
            <a:ext cx="1986579" cy="654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107507" y="1332000"/>
            <a:ext cx="8964488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9595" y="835206"/>
            <a:ext cx="81369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600" b="1" kern="0" dirty="0">
                <a:solidFill>
                  <a:srgbClr val="000099"/>
                </a:solidFill>
                <a:cs typeface="Calibri" pitchFamily="34" charset="0"/>
              </a:rPr>
              <a:t>Κέντρο Εξυπηρέτησης &amp; Υποστήριξης </a:t>
            </a:r>
            <a:endParaRPr lang="el-GR" sz="26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1738849"/>
            <a:ext cx="8640960" cy="754053"/>
          </a:xfrm>
          <a:prstGeom prst="rect">
            <a:avLst/>
          </a:prstGeom>
          <a:solidFill>
            <a:srgbClr val="F0F2F6"/>
          </a:solidFill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  <a:buClr>
                <a:srgbClr val="006600"/>
              </a:buClr>
              <a:defRPr/>
            </a:pPr>
            <a:r>
              <a:rPr lang="el-GR" kern="0" dirty="0">
                <a:solidFill>
                  <a:srgbClr val="678DC5">
                    <a:lumMod val="50000"/>
                  </a:srgbClr>
                </a:solidFill>
                <a:cs typeface="Calibri" pitchFamily="34" charset="0"/>
              </a:rPr>
              <a:t>Δημιουργούμε</a:t>
            </a:r>
            <a:r>
              <a:rPr lang="en-US" kern="0" dirty="0">
                <a:solidFill>
                  <a:srgbClr val="678DC5">
                    <a:lumMod val="50000"/>
                  </a:srgbClr>
                </a:solidFill>
                <a:cs typeface="Calibri" pitchFamily="34" charset="0"/>
              </a:rPr>
              <a:t>:</a:t>
            </a:r>
            <a:r>
              <a:rPr lang="el-GR" kern="0" dirty="0">
                <a:solidFill>
                  <a:srgbClr val="678DC5">
                    <a:lumMod val="50000"/>
                  </a:srgbClr>
                </a:solidFill>
                <a:cs typeface="Calibri" pitchFamily="34" charset="0"/>
              </a:rPr>
              <a:t> </a:t>
            </a:r>
            <a:r>
              <a:rPr lang="en-US" kern="0" dirty="0">
                <a:solidFill>
                  <a:srgbClr val="678DC5">
                    <a:lumMod val="50000"/>
                  </a:srgbClr>
                </a:solidFill>
                <a:cs typeface="Calibri" pitchFamily="34" charset="0"/>
              </a:rPr>
              <a:t> </a:t>
            </a:r>
            <a:r>
              <a:rPr lang="en-US" sz="2000" b="1" kern="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99"/>
                  </a:solidFill>
                </a:uFill>
                <a:cs typeface="Calibri" pitchFamily="34" charset="0"/>
              </a:rPr>
              <a:t>Help Desk </a:t>
            </a:r>
            <a:r>
              <a:rPr lang="el-GR" sz="2000" b="1" kern="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99"/>
                  </a:solidFill>
                </a:uFill>
                <a:cs typeface="Calibri" pitchFamily="34" charset="0"/>
              </a:rPr>
              <a:t>    &amp;</a:t>
            </a:r>
            <a:r>
              <a:rPr lang="en-US" sz="2000" b="1" kern="0" dirty="0">
                <a:solidFill>
                  <a:srgbClr val="000099"/>
                </a:solidFill>
                <a:cs typeface="Calibri" pitchFamily="34" charset="0"/>
              </a:rPr>
              <a:t> </a:t>
            </a:r>
            <a:r>
              <a:rPr lang="el-GR" sz="2000" b="1" kern="0" dirty="0">
                <a:solidFill>
                  <a:srgbClr val="000099"/>
                </a:solidFill>
                <a:cs typeface="Calibri" pitchFamily="34" charset="0"/>
              </a:rPr>
              <a:t> </a:t>
            </a:r>
            <a:r>
              <a:rPr lang="en-US" sz="2000" b="1" kern="0" dirty="0">
                <a:solidFill>
                  <a:srgbClr val="000099"/>
                </a:solidFill>
                <a:cs typeface="Calibri" pitchFamily="34" charset="0"/>
              </a:rPr>
              <a:t>  </a:t>
            </a:r>
            <a:r>
              <a:rPr lang="el-GR" sz="2000" b="1" kern="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Ομάδα Αξιολόγησης </a:t>
            </a:r>
            <a:r>
              <a:rPr lang="en-US" sz="2000" b="1" kern="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egg</a:t>
            </a:r>
            <a:endParaRPr lang="en-US" sz="1400" kern="0" dirty="0">
              <a:solidFill>
                <a:srgbClr val="678DC5">
                  <a:lumMod val="50000"/>
                </a:srgbClr>
              </a:solidFill>
              <a:cs typeface="Calibri" pitchFamily="34" charset="0"/>
            </a:endParaRPr>
          </a:p>
          <a:p>
            <a:pPr algn="ctr">
              <a:spcAft>
                <a:spcPts val="600"/>
              </a:spcAft>
              <a:buClr>
                <a:srgbClr val="006600"/>
              </a:buClr>
              <a:defRPr/>
            </a:pPr>
            <a:r>
              <a:rPr lang="el-GR" kern="0" dirty="0">
                <a:solidFill>
                  <a:srgbClr val="678DC5">
                    <a:lumMod val="50000"/>
                  </a:srgbClr>
                </a:solidFill>
                <a:cs typeface="Calibri" pitchFamily="34" charset="0"/>
              </a:rPr>
              <a:t>για την </a:t>
            </a:r>
            <a:r>
              <a:rPr lang="el-GR" b="1" kern="0" dirty="0">
                <a:solidFill>
                  <a:srgbClr val="678DC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υποστήριξη</a:t>
            </a:r>
            <a:r>
              <a:rPr lang="el-GR" kern="0" dirty="0">
                <a:solidFill>
                  <a:srgbClr val="678DC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 </a:t>
            </a:r>
            <a:r>
              <a:rPr lang="el-GR" kern="0" dirty="0">
                <a:solidFill>
                  <a:srgbClr val="678DC5">
                    <a:lumMod val="50000"/>
                  </a:srgbClr>
                </a:solidFill>
                <a:cs typeface="Calibri" pitchFamily="34" charset="0"/>
              </a:rPr>
              <a:t>των ομάδων </a:t>
            </a:r>
            <a:r>
              <a:rPr lang="en-US" kern="0" dirty="0">
                <a:solidFill>
                  <a:srgbClr val="678DC5">
                    <a:lumMod val="50000"/>
                  </a:srgbClr>
                </a:solidFill>
                <a:cs typeface="Calibri" pitchFamily="34" charset="0"/>
              </a:rPr>
              <a:t>egg </a:t>
            </a:r>
            <a:r>
              <a:rPr lang="el-GR" b="1" kern="0" dirty="0">
                <a:solidFill>
                  <a:srgbClr val="678DC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σε όλα τα βήματα</a:t>
            </a:r>
            <a:r>
              <a:rPr lang="el-GR" kern="0" dirty="0">
                <a:solidFill>
                  <a:srgbClr val="678DC5">
                    <a:lumMod val="50000"/>
                  </a:srgbClr>
                </a:solidFill>
                <a:cs typeface="Calibri" pitchFamily="34" charset="0"/>
              </a:rPr>
              <a:t> της χρηματοδότησης τους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85720" y="2944889"/>
            <a:ext cx="3000396" cy="700141"/>
            <a:chOff x="285720" y="2488827"/>
            <a:chExt cx="2530566" cy="700141"/>
          </a:xfrm>
        </p:grpSpPr>
        <p:grpSp>
          <p:nvGrpSpPr>
            <p:cNvPr id="9" name="Group 8"/>
            <p:cNvGrpSpPr/>
            <p:nvPr/>
          </p:nvGrpSpPr>
          <p:grpSpPr>
            <a:xfrm>
              <a:off x="338526" y="2488827"/>
              <a:ext cx="2477760" cy="700141"/>
              <a:chOff x="1214446" y="328520"/>
              <a:chExt cx="2477760" cy="700141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1214446" y="328520"/>
                <a:ext cx="2477760" cy="700141"/>
              </a:xfrm>
              <a:prstGeom prst="rect">
                <a:avLst/>
              </a:prstGeom>
              <a:solidFill>
                <a:srgbClr val="FFFFFF">
                  <a:alpha val="40000"/>
                  <a:hueOff val="0"/>
                  <a:satOff val="0"/>
                  <a:lumOff val="0"/>
                  <a:alphaOff val="0"/>
                </a:srgbClr>
              </a:solidFill>
              <a:ln w="9525" cap="flat" cmpd="sng" algn="ctr">
                <a:solidFill>
                  <a:srgbClr val="004E9C">
                    <a:hueOff val="0"/>
                    <a:satOff val="0"/>
                    <a:lumOff val="0"/>
                    <a:alphaOff val="0"/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sp>
          <p:sp>
            <p:nvSpPr>
              <p:cNvPr id="12" name="Rectangle 11"/>
              <p:cNvSpPr/>
              <p:nvPr/>
            </p:nvSpPr>
            <p:spPr>
              <a:xfrm>
                <a:off x="1214446" y="328520"/>
                <a:ext cx="2477760" cy="700141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474229" tIns="68580" rIns="68580" bIns="68580" numCol="1" spcCol="1270" anchor="ctr" anchorCtr="0">
                <a:noAutofit/>
              </a:bodyPr>
              <a:lstStyle/>
              <a:p>
                <a:pPr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el-GR" b="1" kern="0" noProof="1">
                    <a:solidFill>
                      <a:srgbClr val="000099"/>
                    </a:solidFill>
                    <a:cs typeface="Calibri" pitchFamily="34" charset="0"/>
                  </a:rPr>
                  <a:t>Καθοδήγηση</a:t>
                </a:r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285720" y="2713480"/>
              <a:ext cx="240256" cy="258735"/>
            </a:xfrm>
            <a:prstGeom prst="rect">
              <a:avLst/>
            </a:prstGeom>
            <a:solidFill>
              <a:srgbClr val="000099"/>
            </a:solidFill>
            <a:ln w="254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</p:sp>
      </p:grpSp>
      <p:grpSp>
        <p:nvGrpSpPr>
          <p:cNvPr id="13" name="Group 12"/>
          <p:cNvGrpSpPr/>
          <p:nvPr/>
        </p:nvGrpSpPr>
        <p:grpSpPr>
          <a:xfrm>
            <a:off x="285720" y="4313041"/>
            <a:ext cx="3000396" cy="700141"/>
            <a:chOff x="285720" y="2488827"/>
            <a:chExt cx="2530566" cy="700141"/>
          </a:xfrm>
        </p:grpSpPr>
        <p:grpSp>
          <p:nvGrpSpPr>
            <p:cNvPr id="14" name="Group 18"/>
            <p:cNvGrpSpPr/>
            <p:nvPr/>
          </p:nvGrpSpPr>
          <p:grpSpPr>
            <a:xfrm>
              <a:off x="338526" y="2488827"/>
              <a:ext cx="2477760" cy="700141"/>
              <a:chOff x="1214446" y="328520"/>
              <a:chExt cx="2477760" cy="700141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1214446" y="328520"/>
                <a:ext cx="2477760" cy="700141"/>
              </a:xfrm>
              <a:prstGeom prst="rect">
                <a:avLst/>
              </a:prstGeom>
              <a:solidFill>
                <a:srgbClr val="FFFFFF">
                  <a:alpha val="40000"/>
                  <a:hueOff val="0"/>
                  <a:satOff val="0"/>
                  <a:lumOff val="0"/>
                  <a:alphaOff val="0"/>
                </a:srgbClr>
              </a:solidFill>
              <a:ln w="9525" cap="flat" cmpd="sng" algn="ctr">
                <a:solidFill>
                  <a:srgbClr val="004E9C">
                    <a:hueOff val="0"/>
                    <a:satOff val="0"/>
                    <a:lumOff val="0"/>
                    <a:alphaOff val="0"/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sp>
          <p:sp>
            <p:nvSpPr>
              <p:cNvPr id="17" name="Rectangle 16"/>
              <p:cNvSpPr/>
              <p:nvPr/>
            </p:nvSpPr>
            <p:spPr>
              <a:xfrm>
                <a:off x="1214446" y="328520"/>
                <a:ext cx="2477760" cy="700141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474229" tIns="68580" rIns="68580" bIns="68580" numCol="1" spcCol="1270" anchor="ctr" anchorCtr="0">
                <a:noAutofit/>
              </a:bodyPr>
              <a:lstStyle/>
              <a:p>
                <a:pPr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el-GR" b="1" kern="0" noProof="1">
                    <a:solidFill>
                      <a:srgbClr val="000099"/>
                    </a:solidFill>
                    <a:cs typeface="Calibri" pitchFamily="34" charset="0"/>
                  </a:rPr>
                  <a:t>Κεντρική Διαχείριση</a:t>
                </a:r>
              </a:p>
            </p:txBody>
          </p:sp>
        </p:grpSp>
        <p:sp>
          <p:nvSpPr>
            <p:cNvPr id="15" name="Rectangle 14"/>
            <p:cNvSpPr/>
            <p:nvPr/>
          </p:nvSpPr>
          <p:spPr>
            <a:xfrm>
              <a:off x="285720" y="2713480"/>
              <a:ext cx="240256" cy="258735"/>
            </a:xfrm>
            <a:prstGeom prst="rect">
              <a:avLst/>
            </a:prstGeom>
            <a:solidFill>
              <a:srgbClr val="000099"/>
            </a:solidFill>
            <a:ln w="254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</p:sp>
      </p:grpSp>
      <p:grpSp>
        <p:nvGrpSpPr>
          <p:cNvPr id="18" name="Group 17"/>
          <p:cNvGrpSpPr/>
          <p:nvPr/>
        </p:nvGrpSpPr>
        <p:grpSpPr>
          <a:xfrm>
            <a:off x="285720" y="5609185"/>
            <a:ext cx="3000396" cy="700141"/>
            <a:chOff x="285720" y="2488827"/>
            <a:chExt cx="2530566" cy="700141"/>
          </a:xfrm>
        </p:grpSpPr>
        <p:grpSp>
          <p:nvGrpSpPr>
            <p:cNvPr id="19" name="Group 18"/>
            <p:cNvGrpSpPr/>
            <p:nvPr/>
          </p:nvGrpSpPr>
          <p:grpSpPr>
            <a:xfrm>
              <a:off x="338526" y="2488827"/>
              <a:ext cx="2477760" cy="700141"/>
              <a:chOff x="1214446" y="328520"/>
              <a:chExt cx="2477760" cy="700141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1214446" y="328520"/>
                <a:ext cx="2477760" cy="700141"/>
              </a:xfrm>
              <a:prstGeom prst="rect">
                <a:avLst/>
              </a:prstGeom>
              <a:solidFill>
                <a:srgbClr val="FFFFFF">
                  <a:alpha val="40000"/>
                  <a:hueOff val="0"/>
                  <a:satOff val="0"/>
                  <a:lumOff val="0"/>
                  <a:alphaOff val="0"/>
                </a:srgbClr>
              </a:solidFill>
              <a:ln w="9525" cap="flat" cmpd="sng" algn="ctr">
                <a:solidFill>
                  <a:srgbClr val="004E9C">
                    <a:hueOff val="0"/>
                    <a:satOff val="0"/>
                    <a:lumOff val="0"/>
                    <a:alphaOff val="0"/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sp>
          <p:sp>
            <p:nvSpPr>
              <p:cNvPr id="22" name="Rectangle 21"/>
              <p:cNvSpPr/>
              <p:nvPr/>
            </p:nvSpPr>
            <p:spPr>
              <a:xfrm>
                <a:off x="1214446" y="328520"/>
                <a:ext cx="2477760" cy="700141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474229" tIns="68580" rIns="68580" bIns="68580" numCol="1" spcCol="1270" anchor="ctr" anchorCtr="0">
                <a:noAutofit/>
              </a:bodyPr>
              <a:lstStyle/>
              <a:p>
                <a:pPr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en-US" b="1" kern="0" noProof="1">
                    <a:solidFill>
                      <a:srgbClr val="000099"/>
                    </a:solidFill>
                    <a:cs typeface="Calibri" pitchFamily="34" charset="0"/>
                  </a:rPr>
                  <a:t>Single Point of Reference</a:t>
                </a:r>
                <a:endParaRPr lang="el-GR" b="1" kern="0" noProof="1">
                  <a:solidFill>
                    <a:srgbClr val="000099"/>
                  </a:solidFill>
                  <a:cs typeface="Calibri" pitchFamily="34" charset="0"/>
                </a:endParaRPr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285720" y="2713480"/>
              <a:ext cx="240256" cy="258735"/>
            </a:xfrm>
            <a:prstGeom prst="rect">
              <a:avLst/>
            </a:prstGeom>
            <a:solidFill>
              <a:srgbClr val="000099"/>
            </a:solidFill>
            <a:ln w="254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</p:sp>
      </p:grpSp>
      <p:sp>
        <p:nvSpPr>
          <p:cNvPr id="23" name="TextBox 22"/>
          <p:cNvSpPr txBox="1"/>
          <p:nvPr/>
        </p:nvSpPr>
        <p:spPr>
          <a:xfrm>
            <a:off x="3396781" y="2852936"/>
            <a:ext cx="5652000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§"/>
              <a:tabLst>
                <a:tab pos="180975" algn="l"/>
              </a:tabLst>
              <a:defRPr/>
            </a:pPr>
            <a:r>
              <a:rPr lang="el-GR" sz="1400" kern="0" dirty="0">
                <a:solidFill>
                  <a:srgbClr val="000099"/>
                </a:solidFill>
                <a:cs typeface="Calibri" pitchFamily="34" charset="0"/>
              </a:rPr>
              <a:t>Ανάλυση αναγκών, παρουσίαση </a:t>
            </a:r>
            <a:r>
              <a:rPr lang="el-GR" sz="1400" b="1" i="1" kern="0" dirty="0">
                <a:solidFill>
                  <a:srgbClr val="000099"/>
                </a:solidFill>
                <a:cs typeface="Calibri" pitchFamily="34" charset="0"/>
              </a:rPr>
              <a:t>χρηματοδοτικών λύσεων</a:t>
            </a:r>
            <a:r>
              <a:rPr lang="el-GR" sz="1400" kern="0" dirty="0">
                <a:solidFill>
                  <a:srgbClr val="000099"/>
                </a:solidFill>
                <a:cs typeface="Calibri" pitchFamily="34" charset="0"/>
              </a:rPr>
              <a:t>, διαμόρφωση </a:t>
            </a:r>
            <a:r>
              <a:rPr lang="el-GR" sz="1400" b="1" i="1" kern="0" dirty="0">
                <a:solidFill>
                  <a:srgbClr val="000099"/>
                </a:solidFill>
                <a:cs typeface="Calibri" pitchFamily="34" charset="0"/>
              </a:rPr>
              <a:t>βέλτιστης πρότασης </a:t>
            </a:r>
            <a:r>
              <a:rPr lang="el-GR" sz="1400" kern="0" dirty="0">
                <a:solidFill>
                  <a:srgbClr val="000099"/>
                </a:solidFill>
                <a:cs typeface="Calibri" pitchFamily="34" charset="0"/>
              </a:rPr>
              <a:t>με βάση τις ανάγκες</a:t>
            </a:r>
          </a:p>
          <a:p>
            <a:pPr marL="285750" indent="-28575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§"/>
              <a:tabLst>
                <a:tab pos="180975" algn="l"/>
              </a:tabLst>
              <a:defRPr/>
            </a:pPr>
            <a:r>
              <a:rPr lang="el-GR" sz="1400" kern="0" dirty="0">
                <a:solidFill>
                  <a:srgbClr val="000099"/>
                </a:solidFill>
                <a:cs typeface="Calibri" pitchFamily="34" charset="0"/>
              </a:rPr>
              <a:t>Αξιοποίηση Ενεργών προγραμμάτων </a:t>
            </a:r>
            <a:r>
              <a:rPr lang="el-GR" sz="1400" b="1" i="1" kern="0" dirty="0">
                <a:solidFill>
                  <a:srgbClr val="000099"/>
                </a:solidFill>
                <a:cs typeface="Calibri" pitchFamily="34" charset="0"/>
              </a:rPr>
              <a:t>Κρατικών</a:t>
            </a:r>
            <a:r>
              <a:rPr lang="el-GR" sz="1400" kern="0" dirty="0">
                <a:solidFill>
                  <a:srgbClr val="000099"/>
                </a:solidFill>
                <a:cs typeface="Calibri" pitchFamily="34" charset="0"/>
              </a:rPr>
              <a:t> ή </a:t>
            </a:r>
            <a:r>
              <a:rPr lang="el-GR" sz="1400" b="1" i="1" kern="0" dirty="0">
                <a:solidFill>
                  <a:srgbClr val="000099"/>
                </a:solidFill>
                <a:cs typeface="Calibri" pitchFamily="34" charset="0"/>
              </a:rPr>
              <a:t>Ευρωπαϊκών Επιχορηγήσεων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705762" y="4487679"/>
            <a:ext cx="5652000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l-GR" sz="1400" b="1" kern="0" dirty="0">
                <a:solidFill>
                  <a:srgbClr val="000099"/>
                </a:solidFill>
                <a:cs typeface="Calibri" pitchFamily="34" charset="0"/>
              </a:rPr>
              <a:t>Υποβολή αιτήματος κεντρικά στην ομάδα των </a:t>
            </a:r>
            <a:r>
              <a:rPr lang="en-US" sz="1400" b="1" kern="0" dirty="0">
                <a:solidFill>
                  <a:srgbClr val="000099"/>
                </a:solidFill>
                <a:cs typeface="Calibri" pitchFamily="34" charset="0"/>
              </a:rPr>
              <a:t>experts</a:t>
            </a:r>
            <a:r>
              <a:rPr lang="el-GR" sz="1400" b="1" kern="0" dirty="0">
                <a:solidFill>
                  <a:srgbClr val="000099"/>
                </a:solidFill>
                <a:cs typeface="Calibri" pitchFamily="34" charset="0"/>
              </a:rPr>
              <a:t> </a:t>
            </a:r>
            <a:r>
              <a:rPr lang="el-GR" sz="1400" kern="0" dirty="0">
                <a:solidFill>
                  <a:srgbClr val="000099"/>
                </a:solidFill>
                <a:cs typeface="Calibri" pitchFamily="34" charset="0"/>
              </a:rPr>
              <a:t>αξιολόγησης </a:t>
            </a:r>
            <a:r>
              <a:rPr lang="en-US" sz="1400" kern="0" dirty="0">
                <a:solidFill>
                  <a:srgbClr val="000099"/>
                </a:solidFill>
                <a:cs typeface="Calibri" pitchFamily="34" charset="0"/>
              </a:rPr>
              <a:t>egg</a:t>
            </a:r>
            <a:endParaRPr lang="el-GR" sz="1400" kern="0" dirty="0">
              <a:solidFill>
                <a:srgbClr val="000099"/>
              </a:solidFill>
              <a:cs typeface="Calibri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72231" y="5792447"/>
            <a:ext cx="5652000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l-GR" sz="1400" b="1" kern="0" dirty="0">
                <a:solidFill>
                  <a:srgbClr val="000099"/>
                </a:solidFill>
                <a:cs typeface="Calibri" pitchFamily="34" charset="0"/>
              </a:rPr>
              <a:t>Ένα και μοναδικό σημείο επαφής των ομάδων με την Τράπεζα</a:t>
            </a:r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74904" y="6453342"/>
            <a:ext cx="2133600" cy="365125"/>
          </a:xfrm>
        </p:spPr>
        <p:txBody>
          <a:bodyPr/>
          <a:lstStyle/>
          <a:p>
            <a:fld id="{5523D4EC-AAB4-4DAD-B3A6-199D159581F1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60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198</Words>
  <Application>Microsoft Office PowerPoint</Application>
  <PresentationFormat>On-screen Show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3_Office Theme</vt:lpstr>
      <vt:lpstr>4_Office Theme</vt:lpstr>
      <vt:lpstr>5_Office Theme</vt:lpstr>
      <vt:lpstr>7_Office Theme</vt:lpstr>
      <vt:lpstr>PowerPoint Presentation</vt:lpstr>
      <vt:lpstr>PowerPoint Presentation</vt:lpstr>
      <vt:lpstr>PowerPoint Presentation</vt:lpstr>
      <vt:lpstr>PowerPoint Presentation</vt:lpstr>
    </vt:vector>
  </TitlesOfParts>
  <Company>Eurobank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Sideri Paraskevi</dc:creator>
  <cp:lastModifiedBy>Lema Chrysa</cp:lastModifiedBy>
  <cp:revision>1</cp:revision>
  <dcterms:created xsi:type="dcterms:W3CDTF">2015-02-18T09:51:23Z</dcterms:created>
  <dcterms:modified xsi:type="dcterms:W3CDTF">2015-02-18T12:41:35Z</dcterms:modified>
</cp:coreProperties>
</file>